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3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8" r:id="rId11"/>
    <p:sldId id="269" r:id="rId12"/>
    <p:sldId id="270" r:id="rId13"/>
    <p:sldId id="265" r:id="rId14"/>
    <p:sldId id="266" r:id="rId15"/>
    <p:sldId id="267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86C2EC"/>
    <a:srgbClr val="C72429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5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tiff>
</file>

<file path=ppt/media/image2.tiff>
</file>

<file path=ppt/media/image4.png>
</file>

<file path=ppt/media/image5.png>
</file>

<file path=ppt/media/image6.png>
</file>

<file path=ppt/media/image7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7FF7F3-D9B1-374D-BCA9-E249F94ED532}" type="datetimeFigureOut">
              <a:rPr lang="en-US" smtClean="0"/>
              <a:t>8/10/17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334A2-766A-6941-ACBA-41B2700F8B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6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334A2-766A-6941-ACBA-41B2700F8B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895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A5AD-DEBA-5343-A9BA-4AEEF537321F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333EE-69C0-0247-A323-1F16E69CB7EE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28FA-9284-C44A-92D8-AAB3182E1DFD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25ED-7DCB-C844-AD7B-F598B2659D28}" type="datetime1">
              <a:rPr lang="en-US" smtClean="0"/>
              <a:t>8/10/17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3245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D6244-07B7-E847-8E98-69E20CD96E1A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21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935D1-37B4-F94C-8831-9F3DFDA81D3B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39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5987F-2924-C34D-8D3B-8994E1C0B266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586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412B4-DB9B-E14D-8486-62A04B45AC5B}" type="datetime1">
              <a:rPr lang="en-US" smtClean="0"/>
              <a:t>8/10/17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95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1D8BC-EBF5-FE4E-A65E-0B9D3576B755}" type="datetime1">
              <a:rPr lang="en-US" smtClean="0"/>
              <a:t>8/10/17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7385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5AC1F-0A45-874F-A9E8-DE1F0D5CF9AF}" type="datetime1">
              <a:rPr lang="en-US" smtClean="0"/>
              <a:t>8/10/17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46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A1BC-461D-3D4B-B300-40A44E8AC872}" type="datetime1">
              <a:rPr lang="en-US" smtClean="0"/>
              <a:t>8/10/17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82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5F952-884F-3149-A5D8-E26193212045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 txBox="1">
            <a:spLocks/>
          </p:cNvSpPr>
          <p:nvPr/>
        </p:nvSpPr>
        <p:spPr>
          <a:xfrm>
            <a:off x="628650" y="915372"/>
            <a:ext cx="7886700" cy="5269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 sz="16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628650" y="915988"/>
            <a:ext cx="7886700" cy="527050"/>
          </a:xfrm>
        </p:spPr>
        <p:txBody>
          <a:bodyPr>
            <a:normAutofit/>
          </a:bodyPr>
          <a:lstStyle>
            <a:lvl1pPr>
              <a:defRPr sz="1600">
                <a:ln>
                  <a:solidFill>
                    <a:schemeClr val="bg1">
                      <a:lumMod val="50000"/>
                    </a:schemeClr>
                  </a:solidFill>
                </a:ln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 smtClean="0"/>
              <a:t>Edit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5BF2F-0789-EA41-B5CD-C550DC4D216A}" type="datetime1">
              <a:rPr lang="en-US" smtClean="0"/>
              <a:t>8/10/17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343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B9992-E5E7-4A49-B2D0-945A52A643A2}" type="datetime1">
              <a:rPr lang="en-US" smtClean="0"/>
              <a:t>8/10/17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489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5C247-D264-EE4B-8CD4-8458CDCD467B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267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07BD-C5E0-A947-856B-D41277622A5D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790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60F3-0057-2440-ACD6-0FB5702D7098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66B64-D906-CE47-8DF1-D226BCDDFD80}" type="datetime1">
              <a:rPr lang="en-US" smtClean="0"/>
              <a:t>8/10/17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BBDBF-AD35-F64D-93F6-FF139ECE9E0A}" type="datetime1">
              <a:rPr lang="en-US" smtClean="0"/>
              <a:t>8/10/17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0744-C284-5C46-A91F-48397D4121D7}" type="datetime1">
              <a:rPr lang="en-US" smtClean="0"/>
              <a:t>8/10/17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13588-360A-B247-A2CC-09A0D43F9272}" type="datetime1">
              <a:rPr lang="en-US" smtClean="0"/>
              <a:t>8/10/17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9B8E-7575-DC4C-A155-BBED4547419C}" type="datetime1">
              <a:rPr lang="en-US" smtClean="0"/>
              <a:t>8/10/17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9B496-F1C6-B34E-84D2-DF7C6BDA9720}" type="datetime1">
              <a:rPr lang="en-US" smtClean="0"/>
              <a:t>8/10/17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65617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94E91-F3EE-3448-874E-058A3093FBBD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1B88B-AF27-9D4B-962E-C8A44A5F368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790213" y="108854"/>
            <a:ext cx="1126310" cy="52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10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C72429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rgbClr val="86C2EC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86C2EC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86C2EC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86C2EC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86C2EC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53D8A-A16F-9346-BD26-A323042404A8}" type="datetime1">
              <a:rPr lang="en-US" smtClean="0"/>
              <a:t>8/10/17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FFB73-316A-4B41-9DA1-90FAEAC5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41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image" Target="../media/image5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image" Target="../media/image6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7676" y="2790701"/>
            <a:ext cx="3541816" cy="612384"/>
          </a:xfrm>
        </p:spPr>
        <p:txBody>
          <a:bodyPr>
            <a:normAutofit/>
          </a:bodyPr>
          <a:lstStyle/>
          <a:p>
            <a:pPr algn="l"/>
            <a:r>
              <a:rPr lang="en-US" sz="3000" dirty="0" smtClean="0">
                <a:solidFill>
                  <a:srgbClr val="C72429"/>
                </a:solidFill>
                <a:latin typeface="Arial" charset="0"/>
                <a:ea typeface="Arial" charset="0"/>
                <a:cs typeface="Arial" charset="0"/>
              </a:rPr>
              <a:t>West Nile Ballers</a:t>
            </a:r>
            <a:endParaRPr lang="en-US" sz="3000" dirty="0">
              <a:solidFill>
                <a:srgbClr val="C72429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676" y="3495160"/>
            <a:ext cx="4539343" cy="566201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86C2EC"/>
                </a:solidFill>
              </a:rPr>
              <a:t>Friday, August 10</a:t>
            </a:r>
            <a:r>
              <a:rPr lang="en-US" baseline="30000" dirty="0" smtClean="0">
                <a:solidFill>
                  <a:srgbClr val="86C2EC"/>
                </a:solidFill>
              </a:rPr>
              <a:t>th</a:t>
            </a:r>
            <a:r>
              <a:rPr lang="en-US" dirty="0" smtClean="0">
                <a:solidFill>
                  <a:srgbClr val="86C2EC"/>
                </a:solidFill>
              </a:rPr>
              <a:t> 2017</a:t>
            </a:r>
            <a:endParaRPr lang="en-US" dirty="0">
              <a:solidFill>
                <a:srgbClr val="86C2EC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0213" y="108854"/>
            <a:ext cx="1126310" cy="5287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6460"/>
          <a:stretch/>
        </p:blipFill>
        <p:spPr>
          <a:xfrm>
            <a:off x="4428856" y="1365418"/>
            <a:ext cx="4126491" cy="412716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8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2013 Minimum Infection Rate of WNV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84" y="744568"/>
            <a:ext cx="7905750" cy="597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882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Costs and Benefits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8650" y="856474"/>
            <a:ext cx="7672202" cy="3231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Choosing locations to spray depends on the costs and benefits</a:t>
            </a:r>
            <a:endParaRPr lang="en-US" sz="15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8650" y="1221863"/>
            <a:ext cx="7672202" cy="323165"/>
          </a:xfrm>
          <a:prstGeom prst="rect">
            <a:avLst/>
          </a:prstGeom>
          <a:solidFill>
            <a:srgbClr val="86C2EC"/>
          </a:solidFill>
        </p:spPr>
        <p:txBody>
          <a:bodyPr wrap="square" rIns="0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en-US" sz="1500" b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Cost Breakdown</a:t>
            </a:r>
            <a:endParaRPr lang="en-US" sz="1500" b="1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8650" y="4353140"/>
            <a:ext cx="7672202" cy="323165"/>
          </a:xfrm>
          <a:prstGeom prst="rect">
            <a:avLst/>
          </a:prstGeom>
          <a:solidFill>
            <a:srgbClr val="86C2EC"/>
          </a:solidFill>
        </p:spPr>
        <p:txBody>
          <a:bodyPr wrap="square" rIns="0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en-US" sz="15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Benefits Breakdown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8650" y="1491355"/>
            <a:ext cx="727921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Spray Costs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&gt;= $</a:t>
            </a: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60 per Linear </a:t>
            </a: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Mile</a:t>
            </a:r>
            <a:endParaRPr lang="en-US" sz="1600" dirty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Estimate to spray </a:t>
            </a: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all of Chicago (</a:t>
            </a: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227.34 </a:t>
            </a:r>
            <a:r>
              <a:rPr lang="en-US" sz="1600" dirty="0" err="1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Sq</a:t>
            </a: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 </a:t>
            </a: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Miles) </a:t>
            </a: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- $</a:t>
            </a: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818,424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2013 spray costs estimated at $520,051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Hospitalization Costs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Median cost Hospitalized for Meningitis or Fever - $7,500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Median cost Hospitalized for Acute Flaccid Paralysis- $25,000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Median Work Days Missed by Hospitalized Patient </a:t>
            </a:r>
            <a:r>
              <a:rPr lang="mr-IN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–</a:t>
            </a: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 </a:t>
            </a: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42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2013 Medical and Hospitalization- </a:t>
            </a: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$575,000 to $1.5 </a:t>
            </a: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Million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60 reported Cases, 7 Deaths associated with WNV</a:t>
            </a:r>
            <a:endParaRPr lang="en-US" sz="1600" dirty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1600" dirty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endParaRPr lang="en-US" sz="1600" dirty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8650" y="4687650"/>
            <a:ext cx="76722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WNV Outbreak After 14 </a:t>
            </a: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Days,  </a:t>
            </a: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0 New Human Cases. </a:t>
            </a:r>
            <a:endParaRPr lang="en-US" sz="1600" dirty="0" smtClean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Less Expensive to Spray vs Possible Medical Costs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R</a:t>
            </a: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isk </a:t>
            </a: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of illness from West Nile virus is greater than the small risk associated with </a:t>
            </a:r>
            <a:r>
              <a:rPr lang="en-US" sz="1600" dirty="0" err="1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adulticiding</a:t>
            </a:r>
            <a:r>
              <a:rPr lang="en-US" sz="1600" dirty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.</a:t>
            </a:r>
          </a:p>
          <a:p>
            <a:endParaRPr lang="en-US" sz="1600" dirty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0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Recommendations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8650" y="856474"/>
            <a:ext cx="7672202" cy="3231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Based on our analysis, we recommend spraying in these areas</a:t>
            </a:r>
            <a:endParaRPr lang="en-US" sz="15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916380" y="1332432"/>
            <a:ext cx="3705102" cy="5095311"/>
            <a:chOff x="4916380" y="1332432"/>
            <a:chExt cx="3705102" cy="5095311"/>
          </a:xfrm>
        </p:grpSpPr>
        <p:grpSp>
          <p:nvGrpSpPr>
            <p:cNvPr id="10" name="Group 9"/>
            <p:cNvGrpSpPr/>
            <p:nvPr/>
          </p:nvGrpSpPr>
          <p:grpSpPr>
            <a:xfrm>
              <a:off x="5258297" y="1332432"/>
              <a:ext cx="3021268" cy="338554"/>
              <a:chOff x="748145" y="1363209"/>
              <a:chExt cx="7767205" cy="338554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748145" y="1532486"/>
                <a:ext cx="7767205" cy="0"/>
              </a:xfrm>
              <a:prstGeom prst="line">
                <a:avLst/>
              </a:prstGeom>
              <a:ln w="28575">
                <a:solidFill>
                  <a:srgbClr val="86C2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/>
              <p:cNvSpPr txBox="1"/>
              <p:nvPr/>
            </p:nvSpPr>
            <p:spPr>
              <a:xfrm>
                <a:off x="2693877" y="1363209"/>
                <a:ext cx="3875736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Ins="0" rtlCol="0">
                <a:spAutoFit/>
              </a:bodyPr>
              <a:lstStyle/>
              <a:p>
                <a:pPr algn="ctr"/>
                <a:r>
                  <a:rPr lang="en-US" sz="1600" b="1" dirty="0" smtClean="0">
                    <a:solidFill>
                      <a:srgbClr val="C72429"/>
                    </a:solidFill>
                    <a:latin typeface="Arial" charset="0"/>
                    <a:ea typeface="Arial" charset="0"/>
                    <a:cs typeface="Arial" charset="0"/>
                  </a:rPr>
                  <a:t>RATIONALE</a:t>
                </a:r>
                <a:endParaRPr lang="en-US" sz="1600" b="1" dirty="0">
                  <a:solidFill>
                    <a:srgbClr val="C72429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4916381" y="1636266"/>
              <a:ext cx="3705101" cy="3293209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marL="285750" indent="-285750">
                <a:buFont typeface="Wingdings" charset="2"/>
                <a:buChar char="§"/>
              </a:pPr>
              <a:r>
                <a:rPr lang="en-US" sz="1600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West Nile seems likely to become </a:t>
              </a:r>
              <a:r>
                <a:rPr lang="en-US" sz="1600" b="1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more prevalent later in the summer</a:t>
              </a:r>
              <a:endParaRPr lang="en-US" sz="1600" b="1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pPr marL="285750" indent="-285750">
                <a:buFont typeface="Wingdings" charset="2"/>
                <a:buChar char="§"/>
              </a:pPr>
              <a:r>
                <a:rPr lang="en-US" sz="1600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Spraying should take place about </a:t>
              </a:r>
              <a:r>
                <a:rPr lang="en-US" sz="1600" b="1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14 days and 30 days in advance of predicted WNV probability</a:t>
              </a:r>
            </a:p>
            <a:p>
              <a:pPr marL="285750" indent="-285750">
                <a:buFont typeface="Wingdings" charset="2"/>
                <a:buChar char="§"/>
              </a:pPr>
              <a:r>
                <a:rPr lang="en-US" sz="1600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An </a:t>
              </a:r>
              <a:r>
                <a:rPr lang="en-US" sz="1600" b="1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infection rate of mosquitos above ~25% </a:t>
              </a:r>
              <a:r>
                <a:rPr lang="en-US" sz="1600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indicates a likelihood that spraying should take place</a:t>
              </a:r>
            </a:p>
            <a:p>
              <a:pPr marL="285750" indent="-285750">
                <a:buFont typeface="Wingdings" charset="2"/>
                <a:buChar char="§"/>
              </a:pPr>
              <a:r>
                <a:rPr lang="en-US" sz="1600" b="1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Above average temperatures can lead to higher probability </a:t>
              </a:r>
              <a:r>
                <a:rPr lang="en-US" sz="1600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of WNV, 14 days and 30 days in advance</a:t>
              </a:r>
            </a:p>
            <a:p>
              <a:pPr marL="285750" indent="-285750">
                <a:buFont typeface="Wingdings" charset="2"/>
                <a:buChar char="§"/>
              </a:pPr>
              <a:endPara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pPr marL="285750" indent="-285750">
                <a:buFont typeface="Wingdings" charset="2"/>
                <a:buChar char="§"/>
              </a:pPr>
              <a:endPara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5064823" y="4561800"/>
              <a:ext cx="3408216" cy="338554"/>
              <a:chOff x="748145" y="1363209"/>
              <a:chExt cx="7767205" cy="338554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748145" y="1532486"/>
                <a:ext cx="7767205" cy="0"/>
              </a:xfrm>
              <a:prstGeom prst="line">
                <a:avLst/>
              </a:prstGeom>
              <a:ln w="28575">
                <a:solidFill>
                  <a:srgbClr val="86C2E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/>
              <p:cNvSpPr txBox="1"/>
              <p:nvPr/>
            </p:nvSpPr>
            <p:spPr>
              <a:xfrm>
                <a:off x="2870051" y="1363209"/>
                <a:ext cx="3523394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Ins="0" rtlCol="0">
                <a:spAutoFit/>
              </a:bodyPr>
              <a:lstStyle/>
              <a:p>
                <a:pPr algn="ctr"/>
                <a:r>
                  <a:rPr lang="en-US" sz="1600" b="1" dirty="0" smtClean="0">
                    <a:solidFill>
                      <a:srgbClr val="C72429"/>
                    </a:solidFill>
                    <a:latin typeface="Arial" charset="0"/>
                    <a:ea typeface="Arial" charset="0"/>
                    <a:cs typeface="Arial" charset="0"/>
                  </a:rPr>
                  <a:t>NEXT STEPS</a:t>
                </a:r>
                <a:endParaRPr lang="en-US" sz="1600" b="1" dirty="0">
                  <a:solidFill>
                    <a:srgbClr val="C72429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4916380" y="4858083"/>
              <a:ext cx="3705102" cy="156966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marL="285750" indent="-285750">
                <a:buFont typeface="Wingdings" charset="2"/>
                <a:buChar char="§"/>
              </a:pPr>
              <a:r>
                <a:rPr lang="en-US" sz="1600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Include data on Human Infection rates to </a:t>
              </a:r>
              <a:r>
                <a:rPr lang="en-US" sz="1600" b="1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understand how WNV presence increases the likelihood of infections in humans</a:t>
              </a:r>
              <a:endParaRPr lang="en-US" sz="1600" b="1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pPr marL="285750" indent="-285750">
                <a:buFont typeface="Wingdings" charset="2"/>
                <a:buChar char="§"/>
              </a:pPr>
              <a:r>
                <a:rPr lang="en-US" sz="1600" dirty="0" smtClean="0">
                  <a:solidFill>
                    <a:srgbClr val="44546A"/>
                  </a:solidFill>
                  <a:latin typeface="Arial Narrow" charset="0"/>
                  <a:ea typeface="Arial Narrow" charset="0"/>
                  <a:cs typeface="Arial Narrow" charset="0"/>
                </a:rPr>
                <a:t>Include more robust weather forecasting metrics to help predict WNV</a:t>
              </a:r>
              <a:endParaRPr lang="en-US" sz="1600" b="1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pPr marL="285750" indent="-285750">
                <a:buFont typeface="Wingdings" charset="2"/>
                <a:buChar char="§"/>
              </a:pPr>
              <a:endPara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850" y="1760323"/>
            <a:ext cx="4239528" cy="423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6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547714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Questions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53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547714"/>
            <a:ext cx="7886700" cy="526972"/>
          </a:xfrm>
        </p:spPr>
        <p:txBody>
          <a:bodyPr/>
          <a:lstStyle/>
          <a:p>
            <a:r>
              <a:rPr lang="en-US" smtClean="0">
                <a:latin typeface="Arial" charset="0"/>
                <a:ea typeface="Arial" charset="0"/>
                <a:cs typeface="Arial" charset="0"/>
              </a:rPr>
              <a:t>Appendix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16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Agenda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160615"/>
              </p:ext>
            </p:extLst>
          </p:nvPr>
        </p:nvGraphicFramePr>
        <p:xfrm>
          <a:off x="628650" y="1770025"/>
          <a:ext cx="4513366" cy="2335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50228"/>
                <a:gridCol w="463138"/>
              </a:tblGrid>
              <a:tr h="467126"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Overview</a:t>
                      </a:r>
                      <a:endParaRPr lang="en-US" sz="1800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67126"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Approach</a:t>
                      </a:r>
                      <a:endParaRPr lang="en-US" sz="1800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67126"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</a:t>
                      </a:r>
                      <a:r>
                        <a:rPr lang="en-US" sz="1800" b="1" baseline="0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Specification</a:t>
                      </a:r>
                      <a:endParaRPr lang="en-US" sz="1800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67126"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Findings</a:t>
                      </a:r>
                      <a:endParaRPr lang="en-US" sz="1800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67126"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Recommendations</a:t>
                      </a:r>
                      <a:endParaRPr lang="en-US" sz="1800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44546A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b="1" dirty="0">
                        <a:solidFill>
                          <a:srgbClr val="44546A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260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Overview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48145" y="1894871"/>
            <a:ext cx="7767205" cy="807522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glow rad="50800">
              <a:srgbClr val="86C2EC"/>
            </a:glow>
          </a:effectLst>
        </p:spPr>
        <p:txBody>
          <a:bodyPr wrap="square" rtlCol="0" anchor="ctr">
            <a:noAutofit/>
          </a:bodyPr>
          <a:lstStyle/>
          <a:p>
            <a:pPr algn="ctr"/>
            <a:r>
              <a:rPr lang="en-US" b="1" dirty="0" smtClean="0">
                <a:solidFill>
                  <a:srgbClr val="86C2EC"/>
                </a:solidFill>
                <a:latin typeface="Arial Narrow" charset="0"/>
                <a:ea typeface="Arial Narrow" charset="0"/>
                <a:cs typeface="Arial Narrow" charset="0"/>
              </a:rPr>
              <a:t>Predict where the City of Chicago should spray to prevent West Nile Outbreaks through an efficient and cost-effective approach</a:t>
            </a:r>
            <a:endParaRPr lang="en-US" b="1" dirty="0">
              <a:solidFill>
                <a:srgbClr val="86C2E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8650" y="856474"/>
            <a:ext cx="7552707" cy="3231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Our team modeled the presence of West Nile to understand where it might develop next.</a:t>
            </a:r>
            <a:endParaRPr lang="en-US" sz="15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688398" y="1363209"/>
            <a:ext cx="7767205" cy="338554"/>
            <a:chOff x="748145" y="1363209"/>
            <a:chExt cx="7767205" cy="338554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748145" y="1532486"/>
              <a:ext cx="7767205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3308158" y="1363209"/>
              <a:ext cx="2647178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C72429"/>
                  </a:solidFill>
                  <a:latin typeface="Arial" charset="0"/>
                  <a:ea typeface="Arial" charset="0"/>
                  <a:cs typeface="Arial" charset="0"/>
                </a:rPr>
                <a:t>THE CHALLENGE</a:t>
              </a:r>
              <a:endParaRPr lang="en-US" sz="1600" b="1" dirty="0">
                <a:solidFill>
                  <a:srgbClr val="C72429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88398" y="2895501"/>
            <a:ext cx="7767205" cy="338554"/>
            <a:chOff x="748145" y="1363209"/>
            <a:chExt cx="7767205" cy="338554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48145" y="1532486"/>
              <a:ext cx="7767205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3308158" y="1363209"/>
              <a:ext cx="2647178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C72429"/>
                  </a:solidFill>
                  <a:latin typeface="Arial" charset="0"/>
                  <a:ea typeface="Arial" charset="0"/>
                  <a:cs typeface="Arial" charset="0"/>
                </a:rPr>
                <a:t>THE APPROACH</a:t>
              </a:r>
              <a:endParaRPr lang="en-US" sz="1600" b="1" dirty="0">
                <a:solidFill>
                  <a:srgbClr val="C72429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17" name="Pentagon 16"/>
          <p:cNvSpPr/>
          <p:nvPr/>
        </p:nvSpPr>
        <p:spPr>
          <a:xfrm>
            <a:off x="1234664" y="3283540"/>
            <a:ext cx="2743570" cy="422472"/>
          </a:xfrm>
          <a:prstGeom prst="homePlate">
            <a:avLst/>
          </a:prstGeom>
          <a:solidFill>
            <a:srgbClr val="C72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EXPLORATION</a:t>
            </a:r>
            <a:endParaRPr lang="en-US" sz="16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Pentagon 17"/>
          <p:cNvSpPr/>
          <p:nvPr/>
        </p:nvSpPr>
        <p:spPr>
          <a:xfrm>
            <a:off x="1234664" y="3863670"/>
            <a:ext cx="2743570" cy="422472"/>
          </a:xfrm>
          <a:prstGeom prst="homePlate">
            <a:avLst/>
          </a:prstGeom>
          <a:solidFill>
            <a:srgbClr val="C72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DATA CLEANING</a:t>
            </a:r>
            <a:endParaRPr lang="en-US" sz="16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Pentagon 18"/>
          <p:cNvSpPr/>
          <p:nvPr/>
        </p:nvSpPr>
        <p:spPr>
          <a:xfrm>
            <a:off x="1234664" y="4443800"/>
            <a:ext cx="2743570" cy="422472"/>
          </a:xfrm>
          <a:prstGeom prst="homePlate">
            <a:avLst/>
          </a:prstGeom>
          <a:solidFill>
            <a:srgbClr val="C72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FEATURE ENGINEERING</a:t>
            </a:r>
            <a:endParaRPr lang="en-US" sz="16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Pentagon 19"/>
          <p:cNvSpPr/>
          <p:nvPr/>
        </p:nvSpPr>
        <p:spPr>
          <a:xfrm>
            <a:off x="1234664" y="6184189"/>
            <a:ext cx="2743570" cy="422472"/>
          </a:xfrm>
          <a:prstGeom prst="homePlate">
            <a:avLst/>
          </a:prstGeom>
          <a:solidFill>
            <a:srgbClr val="C72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INTERPRETATION</a:t>
            </a:r>
            <a:endParaRPr lang="en-US" sz="16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Pentagon 20"/>
          <p:cNvSpPr/>
          <p:nvPr/>
        </p:nvSpPr>
        <p:spPr>
          <a:xfrm>
            <a:off x="1234664" y="5604060"/>
            <a:ext cx="2743570" cy="422472"/>
          </a:xfrm>
          <a:prstGeom prst="homePlate">
            <a:avLst/>
          </a:prstGeom>
          <a:solidFill>
            <a:srgbClr val="C72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ANALYSIS</a:t>
            </a:r>
            <a:endParaRPr lang="en-US" sz="16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Pentagon 21"/>
          <p:cNvSpPr/>
          <p:nvPr/>
        </p:nvSpPr>
        <p:spPr>
          <a:xfrm>
            <a:off x="1234664" y="5023930"/>
            <a:ext cx="2743570" cy="422472"/>
          </a:xfrm>
          <a:prstGeom prst="homePlate">
            <a:avLst/>
          </a:prstGeom>
          <a:solidFill>
            <a:srgbClr val="C724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MODELING</a:t>
            </a:r>
            <a:endParaRPr lang="en-US" sz="16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78235" y="3283540"/>
            <a:ext cx="4477368" cy="4616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Conduct basic analysis to visualize trends, find missing information, and understand the nature of the dataset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78235" y="3855831"/>
            <a:ext cx="4477368" cy="4616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Reformat data, complete/drop missing data, and structure data in preparation for further analysis.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978235" y="4428122"/>
            <a:ext cx="4477368" cy="4616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Generate new features based on existing columns to reframe our understanding and aid our analysis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78235" y="5000413"/>
            <a:ext cx="4477368" cy="4616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Create models of the data to predict outcomes and evaluate model performance to incrementally improve predictions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978235" y="5572704"/>
            <a:ext cx="4406813" cy="4616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Review the outputs of models and apply models to predict results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978235" y="6144996"/>
            <a:ext cx="4477368" cy="4616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Interpret the results of model predictions to make determinations and recommendations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772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Exploration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8650" y="856474"/>
            <a:ext cx="7552707" cy="3231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We uncovered some high level trends to help inform our approach and analysis</a:t>
            </a:r>
            <a:endParaRPr lang="en-US" sz="15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10200" y="4343400"/>
            <a:ext cx="3195205" cy="141577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b="1" u="sng" dirty="0" smtClean="0">
                <a:solidFill>
                  <a:srgbClr val="C72429"/>
                </a:solidFill>
                <a:latin typeface="Arial" charset="0"/>
                <a:ea typeface="Arial" charset="0"/>
                <a:cs typeface="Arial" charset="0"/>
              </a:rPr>
              <a:t>Weather is Important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Previous temperatures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Previous rainfalls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Daylight hours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Temperature above average</a:t>
            </a:r>
          </a:p>
          <a:p>
            <a:pPr marL="285750" indent="-285750">
              <a:buFont typeface="Wingdings" charset="2"/>
              <a:buChar char="§"/>
            </a:pPr>
            <a:endParaRPr lang="en-US" sz="1500" dirty="0" smtClean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35000" y="1306092"/>
            <a:ext cx="3195205" cy="3154710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just"/>
            <a:r>
              <a:rPr lang="en-US" sz="1500" b="1" u="sng" dirty="0" smtClean="0">
                <a:solidFill>
                  <a:srgbClr val="C72429"/>
                </a:solidFill>
                <a:latin typeface="Arial" charset="0"/>
                <a:ea typeface="Arial" charset="0"/>
                <a:cs typeface="Arial" charset="0"/>
              </a:rPr>
              <a:t>Data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West Nile Testing for 2007, 2009, 2011, 2013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Species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WNV status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Trap and Location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Date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Spray day for 2011 and 2013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Weather data for 2007 – 2014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Temperature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Rainfall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Daylight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sz="1400" b="1" dirty="0" smtClean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sz="1500" dirty="0" smtClean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  <a:p>
            <a:pPr marL="285750" indent="-285750" algn="just">
              <a:buFont typeface="Wingdings" charset="2"/>
              <a:buChar char="§"/>
            </a:pPr>
            <a:endParaRPr lang="en-US" sz="1500" dirty="0" smtClean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0243" y="1306092"/>
            <a:ext cx="3696407" cy="2437692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5" name="Monthly Average Temperatur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924" y="3880168"/>
            <a:ext cx="3895195" cy="27205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17826" y="3788728"/>
            <a:ext cx="23012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mtClean="0">
                <a:latin typeface="Arial Narrow" charset="0"/>
                <a:ea typeface="Arial Narrow" charset="0"/>
                <a:cs typeface="Arial Narrow" charset="0"/>
              </a:rPr>
              <a:t>All Traps for 2007, 2009, 2011, 2013</a:t>
            </a:r>
            <a:endParaRPr lang="en-US" sz="100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71901" y="6598365"/>
            <a:ext cx="23012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mtClean="0">
                <a:latin typeface="Arial Narrow" charset="0"/>
                <a:ea typeface="Arial Narrow" charset="0"/>
                <a:cs typeface="Arial Narrow" charset="0"/>
              </a:rPr>
              <a:t>All Traps for 2007, 2009, 2011, 2013</a:t>
            </a:r>
            <a:endParaRPr lang="en-US" sz="1000"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03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Assumptions and Initial Steps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8650" y="856474"/>
            <a:ext cx="7552707" cy="3231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Based on our exploratory analysis, we made a few assumptions and Features</a:t>
            </a:r>
            <a:endParaRPr lang="en-US" sz="15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28650" y="1383445"/>
            <a:ext cx="3836472" cy="48154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49284" y="1403762"/>
            <a:ext cx="3195205" cy="338554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C72429"/>
                </a:solidFill>
                <a:latin typeface="Arial" charset="0"/>
                <a:ea typeface="Arial" charset="0"/>
                <a:cs typeface="Arial" charset="0"/>
              </a:rPr>
              <a:t>ASSUMPTIONS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94905" y="1825859"/>
            <a:ext cx="3195205" cy="4016484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We used a </a:t>
            </a:r>
            <a:r>
              <a:rPr lang="en-US" sz="15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training dataset </a:t>
            </a: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for 2007, 2009, 2011, 2013 and a </a:t>
            </a:r>
            <a:r>
              <a:rPr lang="en-US" sz="15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test dataset </a:t>
            </a: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for 2008, 2010, 2012 and 2014</a:t>
            </a:r>
          </a:p>
          <a:p>
            <a:pPr marL="285750" indent="-285750">
              <a:buFont typeface="Wingdings" charset="2"/>
              <a:buChar char="§"/>
            </a:pPr>
            <a:endParaRPr lang="en-US" sz="1500" b="1" dirty="0" smtClean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15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95% of observed mosquitos test negative for West Nile</a:t>
            </a: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, so we need to evaluate our models differently – AUC score</a:t>
            </a:r>
          </a:p>
          <a:p>
            <a:pPr marL="285750" indent="-285750">
              <a:buFont typeface="Wingdings" charset="2"/>
              <a:buChar char="§"/>
            </a:pPr>
            <a:endParaRPr lang="en-US" sz="1500" b="1" dirty="0" smtClean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15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Spray data should not factor </a:t>
            </a: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into our predictions</a:t>
            </a:r>
          </a:p>
          <a:p>
            <a:pPr marL="285750" indent="-285750">
              <a:buFont typeface="Wingdings" charset="2"/>
              <a:buChar char="§"/>
            </a:pPr>
            <a:endParaRPr lang="en-US" sz="1500" dirty="0" smtClean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We limited our analysis to only </a:t>
            </a:r>
            <a:r>
              <a:rPr lang="en-US" sz="15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features that are available for both the training and test data</a:t>
            </a:r>
          </a:p>
          <a:p>
            <a:pPr marL="285750" indent="-285750">
              <a:buFont typeface="Wingdings" charset="2"/>
              <a:buChar char="§"/>
            </a:pPr>
            <a:endParaRPr lang="en-US" sz="1500" dirty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785756" y="1383445"/>
            <a:ext cx="3836472" cy="48154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106390" y="1403762"/>
            <a:ext cx="3195205" cy="338554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C72429"/>
                </a:solidFill>
                <a:latin typeface="Arial" charset="0"/>
                <a:ea typeface="Arial" charset="0"/>
                <a:cs typeface="Arial" charset="0"/>
              </a:rPr>
              <a:t>FEATURES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2011" y="1825859"/>
            <a:ext cx="3195205" cy="378565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5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Weather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7, 14, and 30 day past averages/totals for</a:t>
            </a:r>
          </a:p>
          <a:p>
            <a:pPr marL="1200150" lvl="2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Temperature</a:t>
            </a:r>
          </a:p>
          <a:p>
            <a:pPr marL="1200150" lvl="2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Rainfall</a:t>
            </a:r>
          </a:p>
          <a:p>
            <a:pPr marL="1200150" lvl="2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Departure from average temperature</a:t>
            </a:r>
          </a:p>
          <a:p>
            <a:pPr marL="1200150" lvl="2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Daylight Hours</a:t>
            </a:r>
          </a:p>
          <a:p>
            <a:pPr marL="1200150" lvl="2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Dew Point/Humidity</a:t>
            </a:r>
          </a:p>
          <a:p>
            <a:pPr marL="1200150" lvl="2" indent="-285750">
              <a:buFont typeface="Wingdings" charset="2"/>
              <a:buChar char="§"/>
            </a:pPr>
            <a:r>
              <a:rPr lang="en-US" sz="1500" dirty="0" err="1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Windspeed</a:t>
            </a:r>
            <a:endParaRPr lang="en-US" sz="1500" dirty="0" smtClean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Wingdings" charset="2"/>
              <a:buChar char="§"/>
            </a:pPr>
            <a:endParaRPr lang="en-US" sz="1500" b="1" dirty="0" smtClean="0">
              <a:solidFill>
                <a:srgbClr val="44546A"/>
              </a:solidFill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1500" b="1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Training Data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Species factorization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Prior large mosquito populations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sz="1500" dirty="0" smtClean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rPr>
              <a:t>Trap factorization</a:t>
            </a:r>
          </a:p>
        </p:txBody>
      </p:sp>
    </p:spTree>
    <p:extLst>
      <p:ext uri="{BB962C8B-B14F-4D97-AF65-F5344CB8AC3E}">
        <p14:creationId xmlns:p14="http://schemas.microsoft.com/office/powerpoint/2010/main" val="130044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Model Specification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8650" y="856474"/>
            <a:ext cx="7552707" cy="3231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Our team tested multiple models to inform our approach</a:t>
            </a:r>
            <a:endParaRPr lang="en-US" sz="15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 rot="16200000">
            <a:off x="-192964" y="1883399"/>
            <a:ext cx="1397001" cy="400110"/>
            <a:chOff x="3270566" y="1301656"/>
            <a:chExt cx="2722360" cy="400110"/>
          </a:xfrm>
        </p:grpSpPr>
        <p:cxnSp>
          <p:nvCxnSpPr>
            <p:cNvPr id="13" name="Straight Connector 12"/>
            <p:cNvCxnSpPr/>
            <p:nvPr/>
          </p:nvCxnSpPr>
          <p:spPr>
            <a:xfrm rot="5400000" flipV="1">
              <a:off x="4631746" y="140528"/>
              <a:ext cx="0" cy="2722360"/>
            </a:xfrm>
            <a:prstGeom prst="line">
              <a:avLst/>
            </a:prstGeom>
            <a:ln w="28575">
              <a:solidFill>
                <a:srgbClr val="86C2E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911995" y="1301656"/>
              <a:ext cx="1494263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Ins="0" rtlCol="0" anchor="ctr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44546A"/>
                  </a:solidFill>
                  <a:latin typeface="Arial" charset="0"/>
                  <a:ea typeface="Arial" charset="0"/>
                  <a:cs typeface="Arial" charset="0"/>
                </a:rPr>
                <a:t>RANDOM FOREST</a:t>
              </a:r>
              <a:endParaRPr lang="en-US" sz="1000" dirty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 rot="16200000">
            <a:off x="-192964" y="3530382"/>
            <a:ext cx="1397001" cy="400110"/>
            <a:chOff x="3270566" y="1301658"/>
            <a:chExt cx="2722360" cy="400110"/>
          </a:xfrm>
        </p:grpSpPr>
        <p:cxnSp>
          <p:nvCxnSpPr>
            <p:cNvPr id="20" name="Straight Connector 19"/>
            <p:cNvCxnSpPr/>
            <p:nvPr/>
          </p:nvCxnSpPr>
          <p:spPr>
            <a:xfrm rot="5400000" flipV="1">
              <a:off x="4631746" y="140528"/>
              <a:ext cx="0" cy="2722360"/>
            </a:xfrm>
            <a:prstGeom prst="line">
              <a:avLst/>
            </a:prstGeom>
            <a:ln w="28575">
              <a:solidFill>
                <a:srgbClr val="86C2E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3664698" y="1301658"/>
              <a:ext cx="1988863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Ins="0" rtlCol="0" anchor="ctr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44546A"/>
                  </a:solidFill>
                  <a:latin typeface="Arial" charset="0"/>
                  <a:ea typeface="Arial" charset="0"/>
                  <a:cs typeface="Arial" charset="0"/>
                </a:rPr>
                <a:t>LOGISTIC REGRESSION</a:t>
              </a:r>
              <a:endParaRPr lang="en-US" sz="1000" dirty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 rot="16200000">
            <a:off x="-192964" y="5273485"/>
            <a:ext cx="1397001" cy="246221"/>
            <a:chOff x="3270566" y="1378603"/>
            <a:chExt cx="2722360" cy="246221"/>
          </a:xfrm>
        </p:grpSpPr>
        <p:cxnSp>
          <p:nvCxnSpPr>
            <p:cNvPr id="23" name="Straight Connector 22"/>
            <p:cNvCxnSpPr/>
            <p:nvPr/>
          </p:nvCxnSpPr>
          <p:spPr>
            <a:xfrm rot="5400000" flipV="1">
              <a:off x="4631746" y="140528"/>
              <a:ext cx="0" cy="2722360"/>
            </a:xfrm>
            <a:prstGeom prst="line">
              <a:avLst/>
            </a:prstGeom>
            <a:ln w="28575">
              <a:solidFill>
                <a:srgbClr val="86C2E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3664699" y="1378603"/>
              <a:ext cx="1988863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Ins="0" rtlCol="0" anchor="ctr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44546A"/>
                  </a:solidFill>
                  <a:latin typeface="Arial" charset="0"/>
                  <a:ea typeface="Arial" charset="0"/>
                  <a:cs typeface="Arial" charset="0"/>
                </a:rPr>
                <a:t>XGBOOST</a:t>
              </a:r>
              <a:endParaRPr lang="en-US" sz="1000" dirty="0">
                <a:solidFill>
                  <a:srgbClr val="44546A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228537" y="4548249"/>
            <a:ext cx="8286813" cy="1808102"/>
          </a:xfrm>
          <a:prstGeom prst="rect">
            <a:avLst/>
          </a:prstGeom>
          <a:noFill/>
          <a:ln>
            <a:solidFill>
              <a:srgbClr val="C72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234664" y="1422352"/>
            <a:ext cx="2249200" cy="1322205"/>
          </a:xfrm>
          <a:prstGeom prst="rect">
            <a:avLst/>
          </a:prstGeom>
          <a:solidFill>
            <a:srgbClr val="86C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 err="1" smtClean="0">
                <a:solidFill>
                  <a:schemeClr val="bg1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Gridsearched</a:t>
            </a:r>
            <a:r>
              <a:rPr lang="en-US" sz="1400" b="1" dirty="0" smtClean="0">
                <a:solidFill>
                  <a:schemeClr val="bg1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 parameters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chemeClr val="bg1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Included all available features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chemeClr val="bg1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Selected features by importance</a:t>
            </a:r>
            <a:endParaRPr lang="en-US" sz="1400" b="1" dirty="0">
              <a:solidFill>
                <a:schemeClr val="bg1"/>
              </a:solidFill>
              <a:latin typeface="Arial Narrow" panose="020B0606020202030204" pitchFamily="34" charset="0"/>
              <a:ea typeface="Arial" charset="0"/>
              <a:cs typeface="Arial" charset="0"/>
            </a:endParaRPr>
          </a:p>
        </p:txBody>
      </p:sp>
      <p:sp>
        <p:nvSpPr>
          <p:cNvPr id="4" name="Chevron 3"/>
          <p:cNvSpPr/>
          <p:nvPr/>
        </p:nvSpPr>
        <p:spPr>
          <a:xfrm>
            <a:off x="4288043" y="1965960"/>
            <a:ext cx="238729" cy="283464"/>
          </a:xfrm>
          <a:prstGeom prst="chevr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330952" y="1501202"/>
            <a:ext cx="2512077" cy="11945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6C2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71%</a:t>
            </a:r>
            <a:endParaRPr lang="en-US" sz="2400" b="1" dirty="0">
              <a:solidFill>
                <a:srgbClr val="86C2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34664" y="3069335"/>
            <a:ext cx="2249200" cy="1322205"/>
          </a:xfrm>
          <a:prstGeom prst="rect">
            <a:avLst/>
          </a:prstGeom>
          <a:solidFill>
            <a:srgbClr val="86C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chemeClr val="bg1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Used all features to try understand feature importance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chemeClr val="bg1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Looked at odds ratios</a:t>
            </a:r>
            <a:endParaRPr lang="en-US" sz="1400" b="1" dirty="0">
              <a:solidFill>
                <a:schemeClr val="bg1"/>
              </a:solidFill>
              <a:latin typeface="Arial Narrow" panose="020B0606020202030204" pitchFamily="34" charset="0"/>
              <a:ea typeface="Arial" charset="0"/>
              <a:cs typeface="Arial" charset="0"/>
            </a:endParaRPr>
          </a:p>
        </p:txBody>
      </p:sp>
      <p:sp>
        <p:nvSpPr>
          <p:cNvPr id="25" name="Chevron 24"/>
          <p:cNvSpPr/>
          <p:nvPr/>
        </p:nvSpPr>
        <p:spPr>
          <a:xfrm>
            <a:off x="4288043" y="3588705"/>
            <a:ext cx="238729" cy="283464"/>
          </a:xfrm>
          <a:prstGeom prst="chevr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330952" y="3133143"/>
            <a:ext cx="2512077" cy="11945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86C2E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N/A</a:t>
            </a:r>
            <a:endParaRPr lang="en-US" sz="2400" b="1" dirty="0">
              <a:solidFill>
                <a:srgbClr val="86C2E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234664" y="4735493"/>
            <a:ext cx="2249200" cy="1322205"/>
          </a:xfrm>
          <a:prstGeom prst="rect">
            <a:avLst/>
          </a:prstGeom>
          <a:solidFill>
            <a:srgbClr val="86C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chemeClr val="bg1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Used important features from random forest/logistic regression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chemeClr val="bg1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Used generated features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 smtClean="0">
                <a:solidFill>
                  <a:schemeClr val="bg1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Tuned parameters</a:t>
            </a:r>
          </a:p>
        </p:txBody>
      </p:sp>
      <p:sp>
        <p:nvSpPr>
          <p:cNvPr id="29" name="Chevron 28"/>
          <p:cNvSpPr/>
          <p:nvPr/>
        </p:nvSpPr>
        <p:spPr>
          <a:xfrm>
            <a:off x="4288043" y="5254863"/>
            <a:ext cx="238729" cy="283464"/>
          </a:xfrm>
          <a:prstGeom prst="chevr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330952" y="4799301"/>
            <a:ext cx="2512077" cy="11945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C724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75%</a:t>
            </a:r>
            <a:endParaRPr lang="en-US" sz="2400" b="1" dirty="0">
              <a:solidFill>
                <a:srgbClr val="C7242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971099" y="4932674"/>
            <a:ext cx="1231782" cy="927842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4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Findings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8650" y="856474"/>
            <a:ext cx="7672202" cy="3231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Based on the performance of our model, our team identified </a:t>
            </a:r>
            <a:r>
              <a:rPr lang="en-US" sz="150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locations susceptible to WNV</a:t>
            </a:r>
            <a:endParaRPr lang="en-US" sz="15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7709" y="5498700"/>
            <a:ext cx="7856270" cy="96949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en-US" sz="1500" b="1" u="sng" dirty="0" smtClean="0">
                <a:solidFill>
                  <a:srgbClr val="C72429"/>
                </a:solidFill>
                <a:latin typeface="Arial" charset="0"/>
                <a:ea typeface="Arial" charset="0"/>
                <a:cs typeface="Arial" charset="0"/>
              </a:rPr>
              <a:t>Factors influencing likelihood of WNV</a:t>
            </a:r>
            <a:endParaRPr lang="en-US" sz="1500" b="1" u="sng" dirty="0">
              <a:solidFill>
                <a:srgbClr val="C72429"/>
              </a:solidFill>
              <a:latin typeface="Arial" charset="0"/>
              <a:ea typeface="Arial" charset="0"/>
              <a:cs typeface="Arial" charset="0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400" dirty="0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Hotter months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400" dirty="0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Later in the summer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400" dirty="0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Higher presence of the </a:t>
            </a:r>
            <a:r>
              <a:rPr lang="en-US" sz="1400" dirty="0" err="1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Culex</a:t>
            </a:r>
            <a:r>
              <a:rPr lang="en-US" sz="1400" dirty="0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 </a:t>
            </a:r>
            <a:r>
              <a:rPr lang="en-US" sz="1400" dirty="0" err="1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Pipiens</a:t>
            </a:r>
            <a:r>
              <a:rPr lang="en-US" sz="1400" dirty="0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 and </a:t>
            </a:r>
            <a:r>
              <a:rPr lang="en-US" sz="1400" dirty="0" err="1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Culex</a:t>
            </a:r>
            <a:r>
              <a:rPr lang="en-US" sz="1400" dirty="0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 </a:t>
            </a:r>
            <a:r>
              <a:rPr lang="en-US" sz="1400" dirty="0" err="1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Restuans</a:t>
            </a:r>
            <a:endParaRPr lang="en-US" sz="1400" dirty="0" smtClean="0">
              <a:solidFill>
                <a:srgbClr val="44546A"/>
              </a:solidFill>
              <a:latin typeface="Arial Narrow" panose="020B0606020202030204" pitchFamily="34" charset="0"/>
              <a:ea typeface="Arial" charset="0"/>
              <a:cs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04560" y="2751640"/>
            <a:ext cx="2220687" cy="1200329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en-US" sz="1500" b="1" u="sng" dirty="0" smtClean="0">
                <a:solidFill>
                  <a:srgbClr val="C72429"/>
                </a:solidFill>
                <a:latin typeface="Arial" charset="0"/>
                <a:ea typeface="Arial" charset="0"/>
                <a:cs typeface="Arial" charset="0"/>
              </a:rPr>
              <a:t>Highest Likelihood WNV Locations</a:t>
            </a:r>
            <a:endParaRPr lang="en-US" sz="1500" b="1" u="sng" dirty="0" smtClean="0">
              <a:solidFill>
                <a:srgbClr val="C72429"/>
              </a:solidFill>
              <a:latin typeface="Arial" charset="0"/>
              <a:ea typeface="Arial" charset="0"/>
              <a:cs typeface="Arial" charset="0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400" dirty="0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Locations in the Northwest of Chicago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1400" dirty="0" smtClean="0">
                <a:solidFill>
                  <a:srgbClr val="44546A"/>
                </a:solidFill>
                <a:latin typeface="Arial Narrow" panose="020B0606020202030204" pitchFamily="34" charset="0"/>
                <a:ea typeface="Arial" charset="0"/>
                <a:cs typeface="Arial" charset="0"/>
              </a:rPr>
              <a:t>Southern Chicago</a:t>
            </a:r>
          </a:p>
        </p:txBody>
      </p:sp>
      <p:pic>
        <p:nvPicPr>
          <p:cNvPr id="4" name="Predicted WNV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8650" y="1301692"/>
            <a:ext cx="5829300" cy="40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6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What does it mean?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8650" y="856474"/>
            <a:ext cx="7672202" cy="3231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Although locations may show West Nile, it might not be likely to break out</a:t>
            </a:r>
            <a:endParaRPr lang="en-US" sz="15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redicted Spray Locations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0665" y="1578177"/>
            <a:ext cx="6222670" cy="4379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9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697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Deciding When to Spray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1B88B-AF27-9D4B-962E-C8A44A5F368D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8650" y="856474"/>
            <a:ext cx="7672202" cy="323165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 sz="15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WNV Infection Rate of mosquitoes can be used to inform decisions to spray</a:t>
            </a:r>
            <a:endParaRPr lang="en-US" sz="15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8650" y="1240221"/>
            <a:ext cx="7672202" cy="323165"/>
          </a:xfrm>
          <a:prstGeom prst="rect">
            <a:avLst/>
          </a:prstGeom>
          <a:solidFill>
            <a:srgbClr val="86C2EC"/>
          </a:solidFill>
        </p:spPr>
        <p:txBody>
          <a:bodyPr wrap="square" rIns="0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en-US" sz="15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Integrated Pest `Management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8650" y="1670986"/>
            <a:ext cx="767220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Prevention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Public information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Personal protection methods (avoidance, repellants, clothing)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Source reduction of mosquito breeding sites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Control of mosquito larvae</a:t>
            </a:r>
          </a:p>
          <a:p>
            <a:pPr marL="285750" indent="-285750">
              <a:buFont typeface="Arial" charset="0"/>
              <a:buChar char="•"/>
            </a:pPr>
            <a:endParaRPr lang="en-US" sz="1600" dirty="0" smtClean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Environmental Surveillance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Collect data (traps, field surveys, WNV positive birds, human cases)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Provide indicators of the threat to humans and identify geographic areas of high risk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Support decision for intervention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Monitor effectiveness</a:t>
            </a:r>
          </a:p>
          <a:p>
            <a:pPr marL="285750" indent="-285750">
              <a:buFont typeface="Arial" charset="0"/>
              <a:buChar char="•"/>
            </a:pPr>
            <a:endParaRPr lang="en-US" sz="1600" dirty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Based on 2013 data, Minimum Infection Rate is approximately 0.25: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>
                <a:solidFill>
                  <a:srgbClr val="44546A"/>
                </a:solidFill>
                <a:latin typeface="Arial Narrow" charset="0"/>
                <a:ea typeface="Arial Narrow" charset="0"/>
                <a:cs typeface="Arial Narrow" charset="0"/>
              </a:rPr>
              <a:t># of WNV Positive Pools/Total # of Mosquitoes tested</a:t>
            </a:r>
          </a:p>
          <a:p>
            <a:pPr marL="742950" lvl="1" indent="-285750">
              <a:buFont typeface="Arial" charset="0"/>
              <a:buChar char="•"/>
            </a:pPr>
            <a:endParaRPr lang="en-US" sz="1600" dirty="0" smtClean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pPr marL="742950" lvl="1" indent="-285750">
              <a:buFont typeface="Arial" charset="0"/>
              <a:buChar char="•"/>
            </a:pPr>
            <a:endParaRPr lang="en-US" sz="1600" dirty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1600" dirty="0">
              <a:solidFill>
                <a:srgbClr val="44546A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05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ctualdefault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tualdefault" id="{AC4DCF24-A5E8-D240-A0D4-33D74297CBB2}" vid="{48F16344-E622-4948-AFE2-48A3F0652922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776</TotalTime>
  <Words>843</Words>
  <Application>Microsoft Macintosh PowerPoint</Application>
  <PresentationFormat>On-screen Show (4:3)</PresentationFormat>
  <Paragraphs>165</Paragraphs>
  <Slides>14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 Narrow</vt:lpstr>
      <vt:lpstr>Calibri</vt:lpstr>
      <vt:lpstr>Calibri Light</vt:lpstr>
      <vt:lpstr>Helvetica</vt:lpstr>
      <vt:lpstr>Wingdings</vt:lpstr>
      <vt:lpstr>Arial</vt:lpstr>
      <vt:lpstr>actualdefault</vt:lpstr>
      <vt:lpstr>Custom Design</vt:lpstr>
      <vt:lpstr>West Nile Ballers</vt:lpstr>
      <vt:lpstr>Agenda</vt:lpstr>
      <vt:lpstr>Overview</vt:lpstr>
      <vt:lpstr>Exploration</vt:lpstr>
      <vt:lpstr>Assumptions and Initial Steps</vt:lpstr>
      <vt:lpstr>Model Specification</vt:lpstr>
      <vt:lpstr>Findings</vt:lpstr>
      <vt:lpstr>What does it mean?</vt:lpstr>
      <vt:lpstr>Deciding When to Spray</vt:lpstr>
      <vt:lpstr>2013 Minimum Infection Rate of WNV </vt:lpstr>
      <vt:lpstr>Costs and Benefits</vt:lpstr>
      <vt:lpstr>Recommendations</vt:lpstr>
      <vt:lpstr>Questions</vt:lpstr>
      <vt:lpstr>Appendix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76</cp:revision>
  <dcterms:created xsi:type="dcterms:W3CDTF">2017-08-08T20:05:39Z</dcterms:created>
  <dcterms:modified xsi:type="dcterms:W3CDTF">2017-08-11T03:29:53Z</dcterms:modified>
</cp:coreProperties>
</file>

<file path=docProps/thumbnail.jpeg>
</file>